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0" r:id="rId5"/>
    <p:sldId id="263" r:id="rId6"/>
    <p:sldId id="267" r:id="rId7"/>
    <p:sldId id="261" r:id="rId8"/>
    <p:sldId id="264" r:id="rId9"/>
    <p:sldId id="266" r:id="rId10"/>
    <p:sldId id="262" r:id="rId11"/>
    <p:sldId id="269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09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33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0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1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500C1BD-8E4F-4625-B116-799FC9C171F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F56B0F-C109-4735-B77D-0D082AD35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E6BCB-3AAC-4301-AEE5-E5DAA6E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6FAC67-CAA8-4D4D-8906-F19E5630C55E}"/>
              </a:ext>
            </a:extLst>
          </p:cNvPr>
          <p:cNvSpPr/>
          <p:nvPr/>
        </p:nvSpPr>
        <p:spPr>
          <a:xfrm>
            <a:off x="451519" y="290810"/>
            <a:ext cx="111365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What will be the next</a:t>
            </a:r>
          </a:p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 Disney Blockbuster?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38A0D-FE39-4CCD-95FB-0E004F480546}"/>
              </a:ext>
            </a:extLst>
          </p:cNvPr>
          <p:cNvSpPr txBox="1"/>
          <p:nvPr/>
        </p:nvSpPr>
        <p:spPr>
          <a:xfrm>
            <a:off x="9117495" y="6382524"/>
            <a:ext cx="336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 Weiper / Hema Vyas</a:t>
            </a:r>
          </a:p>
        </p:txBody>
      </p:sp>
    </p:spTree>
    <p:extLst>
      <p:ext uri="{BB962C8B-B14F-4D97-AF65-F5344CB8AC3E}">
        <p14:creationId xmlns:p14="http://schemas.microsoft.com/office/powerpoint/2010/main" val="88157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84BD6-7466-49F7-9AE4-6348B539F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38" y="600075"/>
            <a:ext cx="8534400" cy="1498600"/>
          </a:xfrm>
        </p:spPr>
        <p:txBody>
          <a:bodyPr>
            <a:normAutofit/>
          </a:bodyPr>
          <a:lstStyle/>
          <a:p>
            <a:r>
              <a:rPr lang="en-US" sz="3200" b="1" dirty="0"/>
              <a:t>Monthly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829E1-E2BC-42DA-A138-E605D973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8" y="1411843"/>
            <a:ext cx="3378251" cy="40692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E2CE0-58B8-498F-BE01-6C07B9B760CF}"/>
              </a:ext>
            </a:extLst>
          </p:cNvPr>
          <p:cNvSpPr txBox="1"/>
          <p:nvPr/>
        </p:nvSpPr>
        <p:spPr>
          <a:xfrm>
            <a:off x="4662350" y="5120090"/>
            <a:ext cx="474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we think contributed to some months being higher than others?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C071D-7068-47BE-BE4C-8C6772B7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4" y="1411843"/>
            <a:ext cx="5044435" cy="3663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5E3182-57B1-4933-B552-A5B7A439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99" y="3625020"/>
            <a:ext cx="1933575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0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74E74-0607-4260-88FF-682D6F828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442A8-039B-4165-B9E1-D9663F11D531}"/>
              </a:ext>
            </a:extLst>
          </p:cNvPr>
          <p:cNvSpPr/>
          <p:nvPr/>
        </p:nvSpPr>
        <p:spPr>
          <a:xfrm>
            <a:off x="1965809" y="424160"/>
            <a:ext cx="80699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The Next Disney Blockbuster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urlz MT" panose="04040404050702020202" pitchFamily="82" charset="0"/>
              </a:rPr>
              <a:t>will be…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urlz MT" panose="0404040405070202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A472B-2E8D-46AD-9712-3B9C1F862349}"/>
              </a:ext>
            </a:extLst>
          </p:cNvPr>
          <p:cNvSpPr txBox="1"/>
          <p:nvPr/>
        </p:nvSpPr>
        <p:spPr>
          <a:xfrm>
            <a:off x="8743950" y="1838325"/>
            <a:ext cx="292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Action/Adventure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Rated PG-13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 in summer or winter months</a:t>
            </a:r>
          </a:p>
        </p:txBody>
      </p:sp>
    </p:spTree>
    <p:extLst>
      <p:ext uri="{BB962C8B-B14F-4D97-AF65-F5344CB8AC3E}">
        <p14:creationId xmlns:p14="http://schemas.microsoft.com/office/powerpoint/2010/main" val="208956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C5891-E5D9-4E54-B26F-097968D63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448" y="586408"/>
            <a:ext cx="9056135" cy="593035"/>
          </a:xfrm>
        </p:spPr>
        <p:txBody>
          <a:bodyPr>
            <a:normAutofit/>
          </a:bodyPr>
          <a:lstStyle/>
          <a:p>
            <a:r>
              <a:rPr lang="en-US" sz="3200" b="1" dirty="0"/>
              <a:t>Was our guess accurate?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5557-B202-4DA9-91A5-295447B1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9" y="2141126"/>
            <a:ext cx="3551582" cy="319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714B1-8B8D-436D-98E4-DDD832A742A1}"/>
              </a:ext>
            </a:extLst>
          </p:cNvPr>
          <p:cNvSpPr txBox="1"/>
          <p:nvPr/>
        </p:nvSpPr>
        <p:spPr>
          <a:xfrm>
            <a:off x="781879" y="1656521"/>
            <a:ext cx="427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All-time gross (adjusted for inflation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970B0-2295-4FE2-8CEF-0FE609AC3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65" y="3429000"/>
            <a:ext cx="2726571" cy="30148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8620B8-C3FD-4F43-9BEE-9FE6C374C1C8}"/>
              </a:ext>
            </a:extLst>
          </p:cNvPr>
          <p:cNvCxnSpPr>
            <a:cxnSpLocks/>
          </p:cNvCxnSpPr>
          <p:nvPr/>
        </p:nvCxnSpPr>
        <p:spPr>
          <a:xfrm flipH="1" flipV="1">
            <a:off x="4492487" y="4890053"/>
            <a:ext cx="1431235" cy="92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8645CD-DBB0-45CB-A8A9-476F4E8C7391}"/>
              </a:ext>
            </a:extLst>
          </p:cNvPr>
          <p:cNvCxnSpPr>
            <a:cxnSpLocks/>
          </p:cNvCxnSpPr>
          <p:nvPr/>
        </p:nvCxnSpPr>
        <p:spPr>
          <a:xfrm flipH="1">
            <a:off x="4492487" y="2472153"/>
            <a:ext cx="2422663" cy="69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9FB6B6-A42B-4AB4-A600-8D746929969D}"/>
              </a:ext>
            </a:extLst>
          </p:cNvPr>
          <p:cNvSpPr txBox="1"/>
          <p:nvPr/>
        </p:nvSpPr>
        <p:spPr>
          <a:xfrm>
            <a:off x="6082748" y="4639017"/>
            <a:ext cx="3067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Panther</a:t>
            </a:r>
          </a:p>
          <a:p>
            <a:r>
              <a:rPr lang="en-US" sz="1400" dirty="0"/>
              <a:t>Action/Adventure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2/16/18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2874B-ABC5-478E-8EC9-3E741BAC72D9}"/>
              </a:ext>
            </a:extLst>
          </p:cNvPr>
          <p:cNvSpPr txBox="1"/>
          <p:nvPr/>
        </p:nvSpPr>
        <p:spPr>
          <a:xfrm>
            <a:off x="6915150" y="1733550"/>
            <a:ext cx="26289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Avengers: End Game</a:t>
            </a:r>
          </a:p>
          <a:p>
            <a:r>
              <a:rPr lang="en-US" sz="1400" dirty="0"/>
              <a:t>Action/Sci-Fi</a:t>
            </a:r>
          </a:p>
          <a:p>
            <a:r>
              <a:rPr lang="en-US" sz="1400" dirty="0"/>
              <a:t>Rated PG-13</a:t>
            </a:r>
          </a:p>
          <a:p>
            <a:r>
              <a:rPr lang="en-US" sz="1400" dirty="0"/>
              <a:t>Released 04/26/19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3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2EBD-A4B4-4D75-8D84-FBFDEF9BC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88" y="676274"/>
            <a:ext cx="10660062" cy="4429126"/>
          </a:xfrm>
        </p:spPr>
        <p:txBody>
          <a:bodyPr>
            <a:normAutofit/>
          </a:bodyPr>
          <a:lstStyle/>
          <a:p>
            <a:r>
              <a:rPr lang="en-US" sz="3200" b="1" dirty="0"/>
              <a:t>Takeaways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we find all the answers we were looking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Difficulties we ran into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 questions we encountered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55F90-CF7F-45FB-A776-D205BCCA4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12" y="4114800"/>
            <a:ext cx="2095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658E8-7CD9-4645-9A5E-74250FF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313531"/>
            <a:ext cx="8241058" cy="6312556"/>
          </a:xfrm>
        </p:spPr>
        <p:txBody>
          <a:bodyPr>
            <a:normAutofit/>
          </a:bodyPr>
          <a:lstStyle/>
          <a:p>
            <a:r>
              <a:rPr lang="en-US" sz="3200" b="1" dirty="0"/>
              <a:t>What we want to Accomplish</a:t>
            </a:r>
          </a:p>
          <a:p>
            <a:pPr marL="342900" indent="-342900">
              <a:buFontTx/>
              <a:buChar char="-"/>
            </a:pPr>
            <a:r>
              <a:rPr lang="en-US" dirty="0"/>
              <a:t>Looking into data, which factors contribute to making a Disney movie better than the rest. Using our findings, can we predict which kind of Disney movies are going to be highly successful moving forward?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r>
              <a:rPr lang="en-US" sz="3200" b="1" dirty="0"/>
              <a:t>Questions we asked Ourselves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dirty="0"/>
              <a:t>Does genre and rating factor into how the movies perform?</a:t>
            </a:r>
          </a:p>
          <a:p>
            <a:pPr marL="342900" indent="-342900">
              <a:buFontTx/>
              <a:buChar char="-"/>
            </a:pPr>
            <a:r>
              <a:rPr lang="en-US" dirty="0"/>
              <a:t>Does the month in which movie was released matter in terms of how much it grosses?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Drilling down data to last 10 years, does it represent the same answer we got for entire dataset?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some outside factors that could of determined the movies performance?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CD25A-DF1A-4592-9C29-C3390264B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7" y="3810001"/>
            <a:ext cx="5764018" cy="32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6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8649-603B-463B-8D7D-1ABCD4CB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178" y="387625"/>
            <a:ext cx="10421109" cy="5628862"/>
          </a:xfrm>
        </p:spPr>
        <p:txBody>
          <a:bodyPr>
            <a:normAutofit/>
          </a:bodyPr>
          <a:lstStyle/>
          <a:p>
            <a:r>
              <a:rPr lang="en-US" sz="3200" b="1" dirty="0"/>
              <a:t>Getting Started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order to get answers for our questions we wanted to find a good reliable dataset, which had columns for release data, genre, rating, and gross.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believed with that data we could create new </a:t>
            </a:r>
            <a:r>
              <a:rPr lang="en-US" dirty="0" err="1"/>
              <a:t>dataframes</a:t>
            </a:r>
            <a:r>
              <a:rPr lang="en-US" dirty="0"/>
              <a:t> comparing specific columns, as well as creating plots to really give us answers in finding what makes a Disney blockbuster!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FA9BD-841A-467A-910F-19EE7469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b="6649"/>
          <a:stretch/>
        </p:blipFill>
        <p:spPr>
          <a:xfrm>
            <a:off x="3061251" y="2543142"/>
            <a:ext cx="5658678" cy="3227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74261-2072-472D-91BC-D6A9828CD3CB}"/>
              </a:ext>
            </a:extLst>
          </p:cNvPr>
          <p:cNvSpPr txBox="1"/>
          <p:nvPr/>
        </p:nvSpPr>
        <p:spPr>
          <a:xfrm>
            <a:off x="2941981" y="5877580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Dataset URL - https://www.kaggle.com/rashikrahmanpritom/disney-movies-19372016-total-gross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1CB70-9AE0-412A-9928-C4562563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89744" l="5814" r="89535">
                        <a14:foregroundMark x1="11628" y1="90256" x2="11628" y2="90256"/>
                        <a14:foregroundMark x1="11240" y1="31795" x2="10465" y2="26154"/>
                        <a14:foregroundMark x1="5978" y1="3004" x2="5814" y2="2051"/>
                        <a14:foregroundMark x1="6783" y1="7692" x2="6693" y2="7167"/>
                        <a14:foregroundMark x1="6931" y1="8555" x2="6783" y2="7692"/>
                        <a14:foregroundMark x1="9690" y1="24615" x2="7749" y2="13317"/>
                        <a14:backgroundMark x1="18992" y1="13846" x2="18992" y2="13846"/>
                        <a14:backgroundMark x1="26744" y1="9744" x2="30620" y2="14359"/>
                        <a14:backgroundMark x1="35659" y1="9231" x2="46512" y2="22564"/>
                        <a14:backgroundMark x1="24806" y1="22564" x2="18605" y2="22564"/>
                        <a14:backgroundMark x1="18605" y1="22564" x2="15891" y2="25641"/>
                        <a14:backgroundMark x1="7364" y1="2051" x2="8915" y2="5641"/>
                        <a14:backgroundMark x1="7752" y1="8205" x2="8915" y2="12821"/>
                        <a14:backgroundMark x1="7364" y1="7692" x2="7364" y2="7692"/>
                        <a14:backgroundMark x1="6202" y1="2564" x2="6202" y2="1026"/>
                        <a14:backgroundMark x1="6202" y1="3077" x2="6202" y2="3077"/>
                        <a14:backgroundMark x1="6977" y1="6154" x2="6977" y2="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2" y="3631095"/>
            <a:ext cx="3517020" cy="26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874B-065D-4C20-B9F1-AB497846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021" y="385239"/>
            <a:ext cx="10107612" cy="742951"/>
          </a:xfrm>
        </p:spPr>
        <p:txBody>
          <a:bodyPr/>
          <a:lstStyle/>
          <a:p>
            <a:r>
              <a:rPr lang="en-US" sz="3200" b="1" dirty="0"/>
              <a:t>Data Cleanup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F937E-C655-44D4-A748-D21FA028B7E4}"/>
              </a:ext>
            </a:extLst>
          </p:cNvPr>
          <p:cNvSpPr txBox="1"/>
          <p:nvPr/>
        </p:nvSpPr>
        <p:spPr>
          <a:xfrm>
            <a:off x="634808" y="127180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DE29-F691-475F-9D93-A3EFAED34AC6}"/>
              </a:ext>
            </a:extLst>
          </p:cNvPr>
          <p:cNvSpPr txBox="1"/>
          <p:nvPr/>
        </p:nvSpPr>
        <p:spPr>
          <a:xfrm>
            <a:off x="634808" y="4047093"/>
            <a:ext cx="236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76FD9-7AAC-42B5-BA06-58866DE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3455" r="-1"/>
          <a:stretch/>
        </p:blipFill>
        <p:spPr>
          <a:xfrm>
            <a:off x="656392" y="1735151"/>
            <a:ext cx="7920659" cy="1837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D7A1C1-0FC8-4B7E-B005-003F18F4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>
            <a:off x="656392" y="4523730"/>
            <a:ext cx="8310002" cy="182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E28C-98DB-412E-A8C1-FB3731FA3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88" y="4047093"/>
            <a:ext cx="4025882" cy="20160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2F6913-A474-4DA5-BD96-C6BB8932383A}"/>
              </a:ext>
            </a:extLst>
          </p:cNvPr>
          <p:cNvSpPr txBox="1"/>
          <p:nvPr/>
        </p:nvSpPr>
        <p:spPr>
          <a:xfrm>
            <a:off x="8966394" y="1785221"/>
            <a:ext cx="29813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dataset used is from 1937-2016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all our analysis we are using inflated adjusted gross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352F-ACDB-4B21-8553-3CE3266E3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206" y="475423"/>
            <a:ext cx="9471093" cy="667578"/>
          </a:xfrm>
        </p:spPr>
        <p:txBody>
          <a:bodyPr>
            <a:normAutofit/>
          </a:bodyPr>
          <a:lstStyle/>
          <a:p>
            <a:r>
              <a:rPr lang="en-US" sz="3200" b="1" dirty="0"/>
              <a:t>Look at the Top 10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7F0D-8914-47B7-A6B3-2D5D2D9E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49206" y="3791428"/>
            <a:ext cx="4094922" cy="2733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A8F53-1B45-439E-8C4B-AEC2AE1D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7" y="1238250"/>
            <a:ext cx="8000344" cy="2276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64132-E831-46E6-9A2C-3426A9B918BB}"/>
              </a:ext>
            </a:extLst>
          </p:cNvPr>
          <p:cNvSpPr txBox="1"/>
          <p:nvPr/>
        </p:nvSpPr>
        <p:spPr>
          <a:xfrm>
            <a:off x="9248774" y="1784878"/>
            <a:ext cx="2676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Skewed data from early Disney days (Not as many alternatives)</a:t>
            </a:r>
          </a:p>
        </p:txBody>
      </p:sp>
      <p:pic>
        <p:nvPicPr>
          <p:cNvPr id="1026" name="Picture 2" descr="Snow White (Disney character) - Wikipedia">
            <a:extLst>
              <a:ext uri="{FF2B5EF4-FFF2-40B4-BE49-F238E27FC236}">
                <a16:creationId xmlns:a16="http://schemas.microsoft.com/office/drawing/2014/main" id="{F795E43B-AF80-499F-9461-CABFF39D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3348038"/>
            <a:ext cx="1475089" cy="31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CA50-0051-4229-A587-D478B289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3713203"/>
            <a:ext cx="3451294" cy="28896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46E9B1-B904-414E-9EDD-DD372E242624}"/>
              </a:ext>
            </a:extLst>
          </p:cNvPr>
          <p:cNvCxnSpPr>
            <a:cxnSpLocks/>
          </p:cNvCxnSpPr>
          <p:nvPr/>
        </p:nvCxnSpPr>
        <p:spPr>
          <a:xfrm flipV="1">
            <a:off x="7762875" y="3914775"/>
            <a:ext cx="2124075" cy="10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4DC2-3951-49A2-98CB-E228DE446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552450"/>
            <a:ext cx="6078537" cy="638175"/>
          </a:xfrm>
        </p:spPr>
        <p:txBody>
          <a:bodyPr>
            <a:normAutofit/>
          </a:bodyPr>
          <a:lstStyle/>
          <a:p>
            <a:r>
              <a:rPr lang="en-US" sz="3200" b="1" dirty="0"/>
              <a:t>Filter Data from 1970-2016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0C4FE-9C93-4AD1-8123-D7A4C373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0" t="5820" r="11596"/>
          <a:stretch/>
        </p:blipFill>
        <p:spPr>
          <a:xfrm>
            <a:off x="527429" y="1305033"/>
            <a:ext cx="4602145" cy="307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C1F50E-0131-4CA6-A447-D3256E7F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89" y="1305033"/>
            <a:ext cx="4602146" cy="3082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1B44C-6A9E-4C50-809F-356889637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800475"/>
            <a:ext cx="2381250" cy="259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0CAEA-16B4-46DC-B5C7-D0B2FC6F0632}"/>
              </a:ext>
            </a:extLst>
          </p:cNvPr>
          <p:cNvSpPr txBox="1"/>
          <p:nvPr/>
        </p:nvSpPr>
        <p:spPr>
          <a:xfrm>
            <a:off x="781049" y="4772025"/>
            <a:ext cx="85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outside factors could be causing these dips?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94030-2D90-420B-84BE-C7816473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695" y="480071"/>
            <a:ext cx="10841036" cy="759930"/>
          </a:xfrm>
        </p:spPr>
        <p:txBody>
          <a:bodyPr>
            <a:normAutofit/>
          </a:bodyPr>
          <a:lstStyle/>
          <a:p>
            <a:r>
              <a:rPr lang="en-US" sz="3200" b="1" dirty="0"/>
              <a:t>What information can we gather by looking at Genre?</a:t>
            </a:r>
          </a:p>
          <a:p>
            <a:endParaRPr lang="en-US" sz="2400" b="1" dirty="0"/>
          </a:p>
          <a:p>
            <a:endParaRPr lang="en-US" sz="2400" dirty="0"/>
          </a:p>
          <a:p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88DCE-8F86-4517-982D-1A78FA153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40" y="1531874"/>
            <a:ext cx="4426060" cy="3660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811C5-47DE-4655-A868-3BE8E3A33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/>
          <a:stretch/>
        </p:blipFill>
        <p:spPr>
          <a:xfrm>
            <a:off x="657226" y="1531874"/>
            <a:ext cx="3302170" cy="3808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BFDCB-A1D0-43D8-A5E5-81D7E36D527E}"/>
              </a:ext>
            </a:extLst>
          </p:cNvPr>
          <p:cNvSpPr txBox="1"/>
          <p:nvPr/>
        </p:nvSpPr>
        <p:spPr>
          <a:xfrm>
            <a:off x="657226" y="1114425"/>
            <a:ext cx="3870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genre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3B718-8796-4575-9703-89D5B3234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91" y="3920264"/>
            <a:ext cx="244125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9140-2D1E-4AAE-BD03-226555FF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56" y="284462"/>
            <a:ext cx="11241088" cy="764899"/>
          </a:xfrm>
        </p:spPr>
        <p:txBody>
          <a:bodyPr/>
          <a:lstStyle/>
          <a:p>
            <a:r>
              <a:rPr lang="en-US" sz="3200" b="1" dirty="0"/>
              <a:t>What information can we gather by looking at Rating?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624BC3-1585-4B50-A5C0-C0AEAFF63508}"/>
              </a:ext>
            </a:extLst>
          </p:cNvPr>
          <p:cNvSpPr txBox="1"/>
          <p:nvPr/>
        </p:nvSpPr>
        <p:spPr>
          <a:xfrm>
            <a:off x="616087" y="1164436"/>
            <a:ext cx="375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Avg Inflated gross per movie by rating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3D43C-98F2-413D-AB42-CA9E0630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47" y="3626558"/>
            <a:ext cx="1235030" cy="2635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B39891-1F21-490F-9C5A-46203B9FC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7" y="1587288"/>
            <a:ext cx="3184387" cy="2026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FBF26-9333-4750-9BB2-075D3C8A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2" y="1587288"/>
            <a:ext cx="4568928" cy="37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11736-E884-47A9-B05E-67F0A07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943" y="573156"/>
            <a:ext cx="10969832" cy="4970394"/>
          </a:xfrm>
        </p:spPr>
        <p:txBody>
          <a:bodyPr>
            <a:normAutofit/>
          </a:bodyPr>
          <a:lstStyle/>
          <a:p>
            <a:r>
              <a:rPr lang="en-US" sz="3200" b="1" dirty="0"/>
              <a:t>Comparison to Current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order to find next blockbuster we wanted to just look at data for the last 10 years and compare to the rest of our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1EA9A-6B2D-442A-9848-A1CBDF16D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" y="2083786"/>
            <a:ext cx="5426143" cy="408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311B1-A5EE-4544-86B7-BF9860A6A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2" y="2083786"/>
            <a:ext cx="5070542" cy="4086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B3B2B-60D8-4632-BB24-DF66ECD9E576}"/>
              </a:ext>
            </a:extLst>
          </p:cNvPr>
          <p:cNvSpPr txBox="1"/>
          <p:nvPr/>
        </p:nvSpPr>
        <p:spPr>
          <a:xfrm>
            <a:off x="425382" y="6169979"/>
            <a:ext cx="97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*Disney acquired Marvel Entertainment in 2009, and </a:t>
            </a:r>
            <a:r>
              <a:rPr lang="en-US" sz="1800" dirty="0" err="1"/>
              <a:t>LucasFilm</a:t>
            </a:r>
            <a:r>
              <a:rPr lang="en-US" sz="1800" dirty="0"/>
              <a:t> in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8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1496</TotalTime>
  <Words>412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Curlz MT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Weiper</dc:creator>
  <cp:lastModifiedBy>Matthew Weiper</cp:lastModifiedBy>
  <cp:revision>56</cp:revision>
  <dcterms:created xsi:type="dcterms:W3CDTF">2021-04-28T01:25:44Z</dcterms:created>
  <dcterms:modified xsi:type="dcterms:W3CDTF">2021-05-01T14:58:53Z</dcterms:modified>
</cp:coreProperties>
</file>